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2"/>
  </p:notesMasterIdLst>
  <p:handoutMasterIdLst>
    <p:handoutMasterId r:id="rId13"/>
  </p:handoutMasterIdLst>
  <p:sldIdLst>
    <p:sldId id="258" r:id="rId2"/>
    <p:sldId id="279" r:id="rId3"/>
    <p:sldId id="280" r:id="rId4"/>
    <p:sldId id="293" r:id="rId5"/>
    <p:sldId id="294" r:id="rId6"/>
    <p:sldId id="295" r:id="rId7"/>
    <p:sldId id="296" r:id="rId8"/>
    <p:sldId id="297" r:id="rId9"/>
    <p:sldId id="298" r:id="rId10"/>
    <p:sldId id="256" r:id="rId11"/>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Montserrat" pitchFamily="2" charset="0"/>
      <p:regular r:id="rId18"/>
      <p:bold r:id="rId19"/>
      <p:italic r:id="rId20"/>
      <p:boldItalic r:id="rId21"/>
    </p:embeddedFont>
    <p:embeddedFont>
      <p:font typeface="Quatro Slab" panose="02000503030000020004" pitchFamily="2" charset="0"/>
      <p:regular r:id="rId22"/>
      <p:bold r:id="rId23"/>
      <p:italic r:id="rId24"/>
      <p:boldItalic r:id="rId25"/>
    </p:embeddedFont>
    <p:embeddedFont>
      <p:font typeface="Quatro Slab SemiBold" panose="01000000000000000000" pitchFamily="2" charset="0"/>
      <p:bold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7AD5"/>
    <a:srgbClr val="EA6A5B"/>
    <a:srgbClr val="FEF6F2"/>
    <a:srgbClr val="25293A"/>
    <a:srgbClr val="C7F1F0"/>
    <a:srgbClr val="C2B3E7"/>
    <a:srgbClr val="8AE1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1413" autoAdjust="0"/>
  </p:normalViewPr>
  <p:slideViewPr>
    <p:cSldViewPr snapToGrid="0" showGuides="1">
      <p:cViewPr varScale="1">
        <p:scale>
          <a:sx n="60" d="100"/>
          <a:sy n="60" d="100"/>
        </p:scale>
        <p:origin x="749" y="53"/>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32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A2794A-3FE0-4CB5-BFCB-B4AB4DACF4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36CD07E-49EB-4AA4-BC91-5B84EEA36E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995C61-2664-4877-B3FF-15788448D104}" type="datetimeFigureOut">
              <a:rPr lang="en-GB" smtClean="0"/>
              <a:t>13/06/2025</a:t>
            </a:fld>
            <a:endParaRPr lang="en-GB"/>
          </a:p>
        </p:txBody>
      </p:sp>
      <p:sp>
        <p:nvSpPr>
          <p:cNvPr id="4" name="Footer Placeholder 3">
            <a:extLst>
              <a:ext uri="{FF2B5EF4-FFF2-40B4-BE49-F238E27FC236}">
                <a16:creationId xmlns:a16="http://schemas.microsoft.com/office/drawing/2014/main" id="{32F2984A-F770-4D7E-BE6C-D6C9B4299D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13247A5-0772-4C3E-BB56-5687C3D62B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65D6C-6820-489A-B8DF-F3FB829B363C}" type="slidenum">
              <a:rPr lang="en-GB" smtClean="0"/>
              <a:t>‹#›</a:t>
            </a:fld>
            <a:endParaRPr lang="en-GB"/>
          </a:p>
        </p:txBody>
      </p:sp>
    </p:spTree>
    <p:extLst>
      <p:ext uri="{BB962C8B-B14F-4D97-AF65-F5344CB8AC3E}">
        <p14:creationId xmlns:p14="http://schemas.microsoft.com/office/powerpoint/2010/main" val="53175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A23BF5-00B7-4F99-B923-954DFF3CCD4C}" type="datetimeFigureOut">
              <a:rPr lang="en-GB" smtClean="0"/>
              <a:t>13/06/2025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8C8BD-4606-4F1C-8B95-651EFDF152E1}" type="slidenum">
              <a:rPr lang="en-GB" smtClean="0"/>
              <a:t>‹#›</a:t>
            </a:fld>
            <a:endParaRPr lang="en-GB"/>
          </a:p>
        </p:txBody>
      </p:sp>
    </p:spTree>
    <p:extLst>
      <p:ext uri="{BB962C8B-B14F-4D97-AF65-F5344CB8AC3E}">
        <p14:creationId xmlns:p14="http://schemas.microsoft.com/office/powerpoint/2010/main" val="4190426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18C8BD-4606-4F1C-8B95-651EFDF152E1}" type="slidenum">
              <a:rPr lang="en-GB" smtClean="0"/>
              <a:t>2</a:t>
            </a:fld>
            <a:endParaRPr lang="en-GB"/>
          </a:p>
        </p:txBody>
      </p:sp>
    </p:spTree>
    <p:extLst>
      <p:ext uri="{BB962C8B-B14F-4D97-AF65-F5344CB8AC3E}">
        <p14:creationId xmlns:p14="http://schemas.microsoft.com/office/powerpoint/2010/main" val="26246552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MS Logo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DEB359-B39C-4711-9179-FE6EC4FBBE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636226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rapline Slide Ver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954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aragraph">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3D5E28EC-A3CD-44B3-88CA-6694BD5E2945}"/>
              </a:ext>
            </a:extLst>
          </p:cNvPr>
          <p:cNvSpPr>
            <a:spLocks noGrp="1"/>
          </p:cNvSpPr>
          <p:nvPr>
            <p:ph type="body" sz="quarter" idx="11" hasCustomPrompt="1"/>
          </p:nvPr>
        </p:nvSpPr>
        <p:spPr>
          <a:xfrm>
            <a:off x="974558" y="1014841"/>
            <a:ext cx="8878102" cy="1195780"/>
          </a:xfrm>
          <a:prstGeom prst="rect">
            <a:avLst/>
          </a:prstGeom>
        </p:spPr>
        <p:txBody>
          <a:bodyPr lIns="0" tIns="0" rIns="0" bIns="0" anchor="t"/>
          <a:lstStyle>
            <a:lvl1pPr marL="0" indent="0">
              <a:buNone/>
              <a:defRPr sz="40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over two lines if needed, but keep it short!</a:t>
            </a:r>
          </a:p>
        </p:txBody>
      </p:sp>
      <p:sp>
        <p:nvSpPr>
          <p:cNvPr id="14" name="Text Placeholder 13">
            <a:extLst>
              <a:ext uri="{FF2B5EF4-FFF2-40B4-BE49-F238E27FC236}">
                <a16:creationId xmlns:a16="http://schemas.microsoft.com/office/drawing/2014/main" id="{B22AA6E0-D442-4D7D-B1B4-C2BF99DE40ED}"/>
              </a:ext>
            </a:extLst>
          </p:cNvPr>
          <p:cNvSpPr>
            <a:spLocks noGrp="1"/>
          </p:cNvSpPr>
          <p:nvPr>
            <p:ph type="body" sz="quarter" idx="13" hasCustomPrompt="1"/>
          </p:nvPr>
        </p:nvSpPr>
        <p:spPr>
          <a:xfrm>
            <a:off x="974558" y="2538663"/>
            <a:ext cx="10178716" cy="3272589"/>
          </a:xfrm>
          <a:prstGeom prst="rect">
            <a:avLst/>
          </a:prstGeom>
        </p:spPr>
        <p:txBody>
          <a:bodyPr lIns="0" tIns="0" rIns="0" b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2500">
                <a:latin typeface="Montserrat" panose="00000500000000000000" pitchFamily="50" charset="0"/>
              </a:defRPr>
            </a:lvl1pPr>
            <a:lvl2pPr marL="360000" indent="-360000">
              <a:buSzPct val="120000"/>
              <a:buFontTx/>
              <a:buBlip>
                <a:blip r:embed="rId2"/>
              </a:buBlip>
              <a:defRPr sz="2000">
                <a:latin typeface="Montserrat" panose="00000500000000000000" pitchFamily="50" charset="0"/>
              </a:defRPr>
            </a:lvl2pPr>
            <a:lvl3pPr marL="360000" indent="-360000">
              <a:buSzPct val="120000"/>
              <a:buFontTx/>
              <a:buBlip>
                <a:blip r:embed="rId2"/>
              </a:buBlip>
              <a:defRPr sz="1800">
                <a:latin typeface="Montserrat" panose="00000500000000000000" pitchFamily="50" charset="0"/>
              </a:defRPr>
            </a:lvl3pPr>
            <a:lvl4pPr marL="360000" indent="-360000">
              <a:buSzPct val="120000"/>
              <a:buFontTx/>
              <a:buBlip>
                <a:blip r:embed="rId2"/>
              </a:buBlip>
              <a:defRPr sz="1600">
                <a:latin typeface="Montserrat" panose="00000500000000000000" pitchFamily="50" charset="0"/>
              </a:defRPr>
            </a:lvl4pPr>
            <a:lvl5pPr marL="360000" indent="-360000">
              <a:buSzPct val="120000"/>
              <a:buFontTx/>
              <a:buBlip>
                <a:blip r:embed="rId2"/>
              </a:buBlip>
              <a:defRPr sz="1600">
                <a:latin typeface="Montserrat" panose="00000500000000000000" pitchFamily="50" charset="0"/>
              </a:defRPr>
            </a:lvl5pPr>
          </a:lstStyle>
          <a:p>
            <a:pPr lvl="0"/>
            <a:r>
              <a:rPr lang="en-US" dirty="0"/>
              <a:t>Longer Paragraph here if needed, but you don’t need to put everything you want to say on the slide. Please use the notes section for this. Longer Paragraph here if needed, but you don’t need to put everything you want to say on the slide. Please use the notes section for this.</a:t>
            </a:r>
          </a:p>
          <a:p>
            <a:pPr lvl="0"/>
            <a:endParaRPr lang="en-US" dirty="0"/>
          </a:p>
          <a:p>
            <a:pPr lvl="0"/>
            <a:endParaRPr lang="en-US" dirty="0"/>
          </a:p>
        </p:txBody>
      </p:sp>
    </p:spTree>
    <p:extLst>
      <p:ext uri="{BB962C8B-B14F-4D97-AF65-F5344CB8AC3E}">
        <p14:creationId xmlns:p14="http://schemas.microsoft.com/office/powerpoint/2010/main" val="1044467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Bullet Points">
    <p:bg>
      <p:bgPr>
        <a:solidFill>
          <a:schemeClr val="bg1"/>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22AA6E0-D442-4D7D-B1B4-C2BF99DE40ED}"/>
              </a:ext>
            </a:extLst>
          </p:cNvPr>
          <p:cNvSpPr>
            <a:spLocks noGrp="1"/>
          </p:cNvSpPr>
          <p:nvPr>
            <p:ph type="body" sz="quarter" idx="13" hasCustomPrompt="1"/>
          </p:nvPr>
        </p:nvSpPr>
        <p:spPr>
          <a:xfrm>
            <a:off x="974558" y="2563228"/>
            <a:ext cx="9909342" cy="2670510"/>
          </a:xfrm>
          <a:prstGeom prst="rect">
            <a:avLst/>
          </a:prstGeom>
        </p:spPr>
        <p:txBody>
          <a:bodyPr/>
          <a:lstStyle>
            <a:lvl1pPr marL="360000" marR="0" indent="-360000" algn="l" defTabSz="914400" rtl="0" eaLnBrk="1" fontAlgn="auto" latinLnBrk="0" hangingPunct="1">
              <a:lnSpc>
                <a:spcPts val="2640"/>
              </a:lnSpc>
              <a:spcBef>
                <a:spcPts val="1000"/>
              </a:spcBef>
              <a:spcAft>
                <a:spcPts val="0"/>
              </a:spcAft>
              <a:buClrTx/>
              <a:buSzPct val="120000"/>
              <a:buFontTx/>
              <a:buBlip>
                <a:blip r:embed="rId2"/>
              </a:buBlip>
              <a:tabLst/>
              <a:defRPr sz="2200">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US" dirty="0"/>
              <a:t>Short bullet Points, but try not to make them too long. If you want to expand on your point then place this in the notes section below</a:t>
            </a:r>
          </a:p>
          <a:p>
            <a:pPr marL="360000" marR="0" lvl="0" indent="-360000" algn="l" defTabSz="914400" rtl="0" eaLnBrk="1" fontAlgn="auto" latinLnBrk="0" hangingPunct="1">
              <a:lnSpc>
                <a:spcPts val="2640"/>
              </a:lnSpc>
              <a:spcBef>
                <a:spcPts val="1000"/>
              </a:spcBef>
              <a:spcAft>
                <a:spcPts val="0"/>
              </a:spcAft>
              <a:buClrTx/>
              <a:buSzPct val="120000"/>
              <a:buFontTx/>
              <a:buBlip>
                <a:blip r:embed="rId2"/>
              </a:buBlip>
              <a:tabLst/>
              <a:defRPr/>
            </a:pPr>
            <a:r>
              <a:rPr lang="en-US" dirty="0"/>
              <a:t>Short bullet Points, but try not to make them too long. If you want to expand on your point then place this in the notes section below</a:t>
            </a:r>
          </a:p>
          <a:p>
            <a:pPr lvl="0"/>
            <a:r>
              <a:rPr lang="en-US" dirty="0"/>
              <a:t>Short bullet Points, but try not to make them too long. If you want to expand on your point then place this in the notes section below</a:t>
            </a:r>
          </a:p>
        </p:txBody>
      </p:sp>
      <p:sp>
        <p:nvSpPr>
          <p:cNvPr id="5" name="Text Placeholder 2">
            <a:extLst>
              <a:ext uri="{FF2B5EF4-FFF2-40B4-BE49-F238E27FC236}">
                <a16:creationId xmlns:a16="http://schemas.microsoft.com/office/drawing/2014/main" id="{7AAF3633-B774-4DAB-A992-9B68A82CA858}"/>
              </a:ext>
            </a:extLst>
          </p:cNvPr>
          <p:cNvSpPr>
            <a:spLocks noGrp="1"/>
          </p:cNvSpPr>
          <p:nvPr>
            <p:ph type="body" sz="quarter" idx="11" hasCustomPrompt="1"/>
          </p:nvPr>
        </p:nvSpPr>
        <p:spPr>
          <a:xfrm>
            <a:off x="974558" y="1014841"/>
            <a:ext cx="8878102" cy="1195780"/>
          </a:xfrm>
          <a:prstGeom prst="rect">
            <a:avLst/>
          </a:prstGeom>
        </p:spPr>
        <p:txBody>
          <a:bodyPr lIns="0" tIns="0" rIns="0" bIns="0" anchor="t"/>
          <a:lstStyle>
            <a:lvl1pPr marL="0" indent="0">
              <a:buNone/>
              <a:defRPr sz="40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over two lines if needed, but keep it short!</a:t>
            </a:r>
          </a:p>
        </p:txBody>
      </p:sp>
    </p:spTree>
    <p:extLst>
      <p:ext uri="{BB962C8B-B14F-4D97-AF65-F5344CB8AC3E}">
        <p14:creationId xmlns:p14="http://schemas.microsoft.com/office/powerpoint/2010/main" val="2544369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aplin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7698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 NOT USE - FOR DESIGN PURPOSES ONLY">
    <p:bg>
      <p:bgPr>
        <a:solidFill>
          <a:srgbClr val="25293A"/>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A3C196-FEF5-4AD8-AEA2-6E527BB5AC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66415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27167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70" r:id="rId3"/>
    <p:sldLayoutId id="2147483664" r:id="rId4"/>
    <p:sldLayoutId id="2147483660" r:id="rId5"/>
    <p:sldLayoutId id="214748368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28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B98B90-E903-47B7-8638-EFC3A96E75B6}"/>
              </a:ext>
            </a:extLst>
          </p:cNvPr>
          <p:cNvSpPr>
            <a:spLocks noGrp="1"/>
          </p:cNvSpPr>
          <p:nvPr>
            <p:ph type="body" sz="quarter" idx="13"/>
          </p:nvPr>
        </p:nvSpPr>
        <p:spPr>
          <a:xfrm>
            <a:off x="1393658" y="2489530"/>
            <a:ext cx="5146842" cy="2949209"/>
          </a:xfrm>
        </p:spPr>
        <p:txBody>
          <a:bodyPr/>
          <a:lstStyle/>
          <a:p>
            <a:pPr>
              <a:lnSpc>
                <a:spcPct val="100000"/>
              </a:lnSpc>
              <a:buBlip>
                <a:blip r:embed="rId4"/>
              </a:buBlip>
            </a:pPr>
            <a:r>
              <a:rPr lang="en-GB" sz="2800" dirty="0"/>
              <a:t>For church leaders, </a:t>
            </a:r>
            <a:br>
              <a:rPr lang="en-GB" sz="2800" dirty="0"/>
            </a:br>
            <a:r>
              <a:rPr lang="en-GB" sz="2800" dirty="0"/>
              <a:t>many of whom face intense pressure</a:t>
            </a:r>
          </a:p>
          <a:p>
            <a:pPr>
              <a:lnSpc>
                <a:spcPct val="100000"/>
              </a:lnSpc>
              <a:buBlip>
                <a:blip r:embed="rId4"/>
              </a:buBlip>
            </a:pPr>
            <a:r>
              <a:rPr lang="en-GB" sz="2800" dirty="0"/>
              <a:t>For the church across the country to grow strong</a:t>
            </a:r>
          </a:p>
          <a:p>
            <a:pPr>
              <a:lnSpc>
                <a:spcPct val="100000"/>
              </a:lnSpc>
              <a:buBlip>
                <a:blip r:embed="rId4"/>
              </a:buBlip>
            </a:pPr>
            <a:r>
              <a:rPr lang="en-GB" sz="2800" dirty="0"/>
              <a:t>For new and future believers</a:t>
            </a:r>
          </a:p>
          <a:p>
            <a:endParaRPr lang="en-GB" dirty="0"/>
          </a:p>
        </p:txBody>
      </p:sp>
      <p:sp>
        <p:nvSpPr>
          <p:cNvPr id="5" name="Rectangle 4">
            <a:extLst>
              <a:ext uri="{FF2B5EF4-FFF2-40B4-BE49-F238E27FC236}">
                <a16:creationId xmlns:a16="http://schemas.microsoft.com/office/drawing/2014/main" id="{41785867-0BB5-4634-916D-255E19CAA98C}"/>
              </a:ext>
            </a:extLst>
          </p:cNvPr>
          <p:cNvSpPr/>
          <p:nvPr/>
        </p:nvSpPr>
        <p:spPr>
          <a:xfrm>
            <a:off x="5080000" y="1206500"/>
            <a:ext cx="3505200" cy="1195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C44200E0-0FD3-4B6D-901D-E01884DAC708}"/>
              </a:ext>
            </a:extLst>
          </p:cNvPr>
          <p:cNvSpPr>
            <a:spLocks noGrp="1"/>
          </p:cNvSpPr>
          <p:nvPr>
            <p:ph type="body" sz="quarter" idx="11"/>
          </p:nvPr>
        </p:nvSpPr>
        <p:spPr>
          <a:xfrm>
            <a:off x="1419058" y="1446641"/>
            <a:ext cx="8878102" cy="1195780"/>
          </a:xfrm>
        </p:spPr>
        <p:txBody>
          <a:bodyPr/>
          <a:lstStyle/>
          <a:p>
            <a:r>
              <a:rPr lang="en-GB" sz="5400" dirty="0">
                <a:solidFill>
                  <a:schemeClr val="tx1"/>
                </a:solidFill>
              </a:rPr>
              <a:t>Let’s pray </a:t>
            </a:r>
            <a:r>
              <a:rPr lang="en-GB" sz="5400" dirty="0">
                <a:solidFill>
                  <a:srgbClr val="957AD5"/>
                </a:solidFill>
              </a:rPr>
              <a:t>for Nepal</a:t>
            </a:r>
          </a:p>
        </p:txBody>
      </p:sp>
    </p:spTree>
    <p:extLst>
      <p:ext uri="{BB962C8B-B14F-4D97-AF65-F5344CB8AC3E}">
        <p14:creationId xmlns:p14="http://schemas.microsoft.com/office/powerpoint/2010/main" val="3347784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a:xfrm>
            <a:off x="1457158" y="1459341"/>
            <a:ext cx="8878102" cy="1195780"/>
          </a:xfrm>
        </p:spPr>
        <p:txBody>
          <a:bodyPr/>
          <a:lstStyle/>
          <a:p>
            <a:r>
              <a:rPr lang="en-GB" dirty="0">
                <a:solidFill>
                  <a:srgbClr val="957AD5"/>
                </a:solidFill>
              </a:rPr>
              <a:t>A liturgy </a:t>
            </a:r>
            <a:r>
              <a:rPr lang="en-GB" dirty="0">
                <a:solidFill>
                  <a:schemeClr val="tx1"/>
                </a:solidFill>
              </a:rPr>
              <a:t>for Nepal</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1457158" y="2169886"/>
            <a:ext cx="7991642" cy="3895367"/>
          </a:xfrm>
        </p:spPr>
        <p:txBody>
          <a:bodyPr/>
          <a:lstStyle/>
          <a:p>
            <a:pPr>
              <a:lnSpc>
                <a:spcPct val="100000"/>
              </a:lnSpc>
              <a:spcAft>
                <a:spcPts val="1200"/>
              </a:spcAft>
            </a:pPr>
            <a:r>
              <a:rPr lang="en-GB" sz="3000" dirty="0"/>
              <a:t>As part of the body of Christ, we share in the suffering of Christians who are made to be outsiders, rejected by their loved ones and even attacked for choosing to follow Jesus.</a:t>
            </a:r>
          </a:p>
        </p:txBody>
      </p:sp>
    </p:spTree>
    <p:extLst>
      <p:ext uri="{BB962C8B-B14F-4D97-AF65-F5344CB8AC3E}">
        <p14:creationId xmlns:p14="http://schemas.microsoft.com/office/powerpoint/2010/main" val="534552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a:xfrm>
            <a:off x="1457158" y="1459341"/>
            <a:ext cx="8878102" cy="1195780"/>
          </a:xfrm>
        </p:spPr>
        <p:txBody>
          <a:bodyPr/>
          <a:lstStyle/>
          <a:p>
            <a:r>
              <a:rPr lang="en-GB" dirty="0">
                <a:solidFill>
                  <a:srgbClr val="957AD5"/>
                </a:solidFill>
              </a:rPr>
              <a:t>A liturgy </a:t>
            </a:r>
            <a:r>
              <a:rPr lang="en-GB" dirty="0">
                <a:solidFill>
                  <a:schemeClr val="tx1"/>
                </a:solidFill>
              </a:rPr>
              <a:t>for Nepal</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1457158" y="2169886"/>
            <a:ext cx="7686842" cy="3895367"/>
          </a:xfrm>
        </p:spPr>
        <p:txBody>
          <a:bodyPr/>
          <a:lstStyle/>
          <a:p>
            <a:pPr>
              <a:lnSpc>
                <a:spcPct val="100000"/>
              </a:lnSpc>
              <a:spcAft>
                <a:spcPts val="1200"/>
              </a:spcAft>
            </a:pPr>
            <a:r>
              <a:rPr lang="en-GB" sz="3000" dirty="0"/>
              <a:t>Standing with brothers and sisters in Nepal, in Asia and around the world, we pray for the outsiders.</a:t>
            </a:r>
          </a:p>
          <a:p>
            <a:pPr>
              <a:lnSpc>
                <a:spcPct val="100000"/>
              </a:lnSpc>
              <a:spcAft>
                <a:spcPts val="1200"/>
              </a:spcAft>
            </a:pPr>
            <a:r>
              <a:rPr lang="en-GB" sz="3000" dirty="0"/>
              <a:t>On those who are met with suspicion and discriminated against because of their faith in Jesus,</a:t>
            </a:r>
            <a:br>
              <a:rPr lang="en-GB" sz="3000" dirty="0"/>
            </a:br>
            <a:r>
              <a:rPr lang="en-GB" sz="3000" b="1" dirty="0"/>
              <a:t>Lord, have mercy.</a:t>
            </a:r>
            <a:endParaRPr lang="en-GB" sz="3000" dirty="0"/>
          </a:p>
        </p:txBody>
      </p:sp>
    </p:spTree>
    <p:extLst>
      <p:ext uri="{BB962C8B-B14F-4D97-AF65-F5344CB8AC3E}">
        <p14:creationId xmlns:p14="http://schemas.microsoft.com/office/powerpoint/2010/main" val="4226719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a:xfrm>
            <a:off x="1457158" y="1459341"/>
            <a:ext cx="8878102" cy="1195780"/>
          </a:xfrm>
        </p:spPr>
        <p:txBody>
          <a:bodyPr/>
          <a:lstStyle/>
          <a:p>
            <a:r>
              <a:rPr lang="en-GB" dirty="0">
                <a:solidFill>
                  <a:srgbClr val="957AD5"/>
                </a:solidFill>
              </a:rPr>
              <a:t>A liturgy </a:t>
            </a:r>
            <a:r>
              <a:rPr lang="en-GB" dirty="0">
                <a:solidFill>
                  <a:schemeClr val="tx1"/>
                </a:solidFill>
              </a:rPr>
              <a:t>for Nepal</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1457158" y="2169886"/>
            <a:ext cx="7585242" cy="3895367"/>
          </a:xfrm>
        </p:spPr>
        <p:txBody>
          <a:bodyPr/>
          <a:lstStyle/>
          <a:p>
            <a:pPr>
              <a:lnSpc>
                <a:spcPct val="100000"/>
              </a:lnSpc>
              <a:spcAft>
                <a:spcPts val="1200"/>
              </a:spcAft>
            </a:pPr>
            <a:r>
              <a:rPr lang="en-GB" sz="3000" dirty="0"/>
              <a:t>On those who are rejected by mother, father, sisters and brothers because they have said yes to Jesus,</a:t>
            </a:r>
            <a:br>
              <a:rPr lang="en-GB" sz="3000" dirty="0"/>
            </a:br>
            <a:r>
              <a:rPr lang="en-GB" sz="3000" b="1" dirty="0"/>
              <a:t>Lord, have mercy.</a:t>
            </a:r>
          </a:p>
          <a:p>
            <a:pPr>
              <a:lnSpc>
                <a:spcPct val="100000"/>
              </a:lnSpc>
              <a:spcAft>
                <a:spcPts val="1200"/>
              </a:spcAft>
            </a:pPr>
            <a:r>
              <a:rPr lang="en-GB" sz="3000" dirty="0"/>
              <a:t>On those whose lives are in danger because they follow you,</a:t>
            </a:r>
            <a:br>
              <a:rPr lang="en-GB" sz="3000" dirty="0"/>
            </a:br>
            <a:r>
              <a:rPr lang="en-GB" sz="3000" b="1" dirty="0"/>
              <a:t>Lord, have mercy.</a:t>
            </a:r>
          </a:p>
          <a:p>
            <a:pPr>
              <a:lnSpc>
                <a:spcPct val="100000"/>
              </a:lnSpc>
              <a:spcAft>
                <a:spcPts val="1200"/>
              </a:spcAft>
            </a:pPr>
            <a:endParaRPr lang="en-GB" sz="3000" dirty="0"/>
          </a:p>
          <a:p>
            <a:pPr>
              <a:lnSpc>
                <a:spcPct val="100000"/>
              </a:lnSpc>
              <a:spcAft>
                <a:spcPts val="1200"/>
              </a:spcAft>
            </a:pPr>
            <a:endParaRPr lang="en-GB" sz="3000" dirty="0"/>
          </a:p>
          <a:p>
            <a:pPr>
              <a:lnSpc>
                <a:spcPct val="100000"/>
              </a:lnSpc>
              <a:spcAft>
                <a:spcPts val="1200"/>
              </a:spcAft>
            </a:pPr>
            <a:endParaRPr lang="en-GB" sz="3000" dirty="0"/>
          </a:p>
          <a:p>
            <a:pPr>
              <a:lnSpc>
                <a:spcPct val="100000"/>
              </a:lnSpc>
              <a:spcAft>
                <a:spcPts val="1200"/>
              </a:spcAft>
            </a:pPr>
            <a:endParaRPr lang="en-GB" sz="3000" dirty="0"/>
          </a:p>
        </p:txBody>
      </p:sp>
    </p:spTree>
    <p:extLst>
      <p:ext uri="{BB962C8B-B14F-4D97-AF65-F5344CB8AC3E}">
        <p14:creationId xmlns:p14="http://schemas.microsoft.com/office/powerpoint/2010/main" val="3378574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a:xfrm>
            <a:off x="1457158" y="1459341"/>
            <a:ext cx="8878102" cy="1195780"/>
          </a:xfrm>
        </p:spPr>
        <p:txBody>
          <a:bodyPr/>
          <a:lstStyle/>
          <a:p>
            <a:r>
              <a:rPr lang="en-GB" dirty="0">
                <a:solidFill>
                  <a:srgbClr val="957AD5"/>
                </a:solidFill>
              </a:rPr>
              <a:t>A liturgy </a:t>
            </a:r>
            <a:r>
              <a:rPr lang="en-GB" dirty="0">
                <a:solidFill>
                  <a:schemeClr val="tx1"/>
                </a:solidFill>
              </a:rPr>
              <a:t>for Nepal</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1457158" y="2169886"/>
            <a:ext cx="4854742" cy="3895367"/>
          </a:xfrm>
        </p:spPr>
        <p:txBody>
          <a:bodyPr/>
          <a:lstStyle/>
          <a:p>
            <a:pPr>
              <a:lnSpc>
                <a:spcPct val="100000"/>
              </a:lnSpc>
              <a:spcAft>
                <a:spcPts val="1200"/>
              </a:spcAft>
            </a:pPr>
            <a:r>
              <a:rPr lang="en-GB" sz="3000" dirty="0"/>
              <a:t>Though they may be hard pressed on every side, let them not be crushed.</a:t>
            </a:r>
          </a:p>
          <a:p>
            <a:pPr>
              <a:lnSpc>
                <a:spcPct val="100000"/>
              </a:lnSpc>
              <a:spcAft>
                <a:spcPts val="1200"/>
              </a:spcAft>
            </a:pPr>
            <a:r>
              <a:rPr lang="en-GB" sz="3000" dirty="0"/>
              <a:t>Though they may be perplexed, let them not be in despair.</a:t>
            </a:r>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p:txBody>
      </p:sp>
    </p:spTree>
    <p:extLst>
      <p:ext uri="{BB962C8B-B14F-4D97-AF65-F5344CB8AC3E}">
        <p14:creationId xmlns:p14="http://schemas.microsoft.com/office/powerpoint/2010/main" val="2597430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a:xfrm>
            <a:off x="1457158" y="1459341"/>
            <a:ext cx="8878102" cy="1195780"/>
          </a:xfrm>
        </p:spPr>
        <p:txBody>
          <a:bodyPr/>
          <a:lstStyle/>
          <a:p>
            <a:r>
              <a:rPr lang="en-GB" dirty="0">
                <a:solidFill>
                  <a:srgbClr val="957AD5"/>
                </a:solidFill>
              </a:rPr>
              <a:t>A liturgy </a:t>
            </a:r>
            <a:r>
              <a:rPr lang="en-GB" dirty="0">
                <a:solidFill>
                  <a:schemeClr val="tx1"/>
                </a:solidFill>
              </a:rPr>
              <a:t>for Nepal</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1457158" y="2169886"/>
            <a:ext cx="7585242" cy="3895367"/>
          </a:xfrm>
        </p:spPr>
        <p:txBody>
          <a:bodyPr/>
          <a:lstStyle/>
          <a:p>
            <a:pPr>
              <a:lnSpc>
                <a:spcPct val="100000"/>
              </a:lnSpc>
              <a:spcAft>
                <a:spcPts val="1200"/>
              </a:spcAft>
            </a:pPr>
            <a:r>
              <a:rPr lang="en-GB" sz="3000" dirty="0"/>
              <a:t>Though they may be persecuted, </a:t>
            </a:r>
            <a:br>
              <a:rPr lang="en-GB" sz="3000" dirty="0"/>
            </a:br>
            <a:r>
              <a:rPr lang="en-GB" sz="3000" dirty="0"/>
              <a:t>let them not be abandoned.</a:t>
            </a:r>
          </a:p>
          <a:p>
            <a:pPr>
              <a:lnSpc>
                <a:spcPct val="100000"/>
              </a:lnSpc>
              <a:spcAft>
                <a:spcPts val="1200"/>
              </a:spcAft>
            </a:pPr>
            <a:r>
              <a:rPr lang="en-GB" sz="3000" dirty="0"/>
              <a:t>Though they may be struck down, </a:t>
            </a:r>
            <a:br>
              <a:rPr lang="en-GB" sz="3000" dirty="0"/>
            </a:br>
            <a:r>
              <a:rPr lang="en-GB" sz="3000" dirty="0"/>
              <a:t>let them not be destroyed. </a:t>
            </a:r>
            <a:br>
              <a:rPr lang="en-GB" sz="3000" dirty="0"/>
            </a:br>
            <a:r>
              <a:rPr lang="en-GB" sz="3000" b="1" dirty="0"/>
              <a:t>Lord, have mercy.</a:t>
            </a:r>
          </a:p>
          <a:p>
            <a:pPr>
              <a:lnSpc>
                <a:spcPct val="100000"/>
              </a:lnSpc>
              <a:spcAft>
                <a:spcPts val="1200"/>
              </a:spcAft>
            </a:pPr>
            <a:endParaRPr lang="en-GB" sz="2800" dirty="0"/>
          </a:p>
        </p:txBody>
      </p:sp>
    </p:spTree>
    <p:extLst>
      <p:ext uri="{BB962C8B-B14F-4D97-AF65-F5344CB8AC3E}">
        <p14:creationId xmlns:p14="http://schemas.microsoft.com/office/powerpoint/2010/main" val="3727877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a:xfrm>
            <a:off x="1457158" y="1459341"/>
            <a:ext cx="8878102" cy="1195780"/>
          </a:xfrm>
        </p:spPr>
        <p:txBody>
          <a:bodyPr/>
          <a:lstStyle/>
          <a:p>
            <a:r>
              <a:rPr lang="en-GB" dirty="0">
                <a:solidFill>
                  <a:srgbClr val="957AD5"/>
                </a:solidFill>
              </a:rPr>
              <a:t>A liturgy </a:t>
            </a:r>
            <a:r>
              <a:rPr lang="en-GB" dirty="0">
                <a:solidFill>
                  <a:schemeClr val="tx1"/>
                </a:solidFill>
              </a:rPr>
              <a:t>for Nepal</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1457158" y="2169886"/>
            <a:ext cx="8398042" cy="3895367"/>
          </a:xfrm>
        </p:spPr>
        <p:txBody>
          <a:bodyPr/>
          <a:lstStyle/>
          <a:p>
            <a:pPr>
              <a:lnSpc>
                <a:spcPct val="100000"/>
              </a:lnSpc>
              <a:spcAft>
                <a:spcPts val="1200"/>
              </a:spcAft>
            </a:pPr>
            <a:r>
              <a:rPr lang="en-GB" sz="3000" dirty="0"/>
              <a:t>We lift to you the body of Christ in Nepal,</a:t>
            </a:r>
          </a:p>
          <a:p>
            <a:pPr>
              <a:lnSpc>
                <a:spcPct val="100000"/>
              </a:lnSpc>
              <a:spcAft>
                <a:spcPts val="1200"/>
              </a:spcAft>
            </a:pPr>
            <a:r>
              <a:rPr lang="en-GB" sz="3000" dirty="0"/>
              <a:t>Those who are cast out for their faith,</a:t>
            </a:r>
          </a:p>
          <a:p>
            <a:pPr>
              <a:lnSpc>
                <a:spcPct val="100000"/>
              </a:lnSpc>
              <a:spcAft>
                <a:spcPts val="1200"/>
              </a:spcAft>
            </a:pPr>
            <a:r>
              <a:rPr lang="en-GB" sz="3000" dirty="0"/>
              <a:t>Those who face intense pressure,</a:t>
            </a:r>
          </a:p>
          <a:p>
            <a:pPr>
              <a:lnSpc>
                <a:spcPct val="100000"/>
              </a:lnSpc>
              <a:spcAft>
                <a:spcPts val="1200"/>
              </a:spcAft>
            </a:pPr>
            <a:r>
              <a:rPr lang="en-GB" sz="3000" dirty="0"/>
              <a:t>Those whose faith puts them in danger.</a:t>
            </a:r>
          </a:p>
          <a:p>
            <a:pPr>
              <a:lnSpc>
                <a:spcPct val="100000"/>
              </a:lnSpc>
              <a:spcAft>
                <a:spcPts val="1200"/>
              </a:spcAft>
            </a:pPr>
            <a:r>
              <a:rPr lang="en-GB" sz="3000" b="1" dirty="0"/>
              <a:t>Lord, have mercy.</a:t>
            </a:r>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p:txBody>
      </p:sp>
    </p:spTree>
    <p:extLst>
      <p:ext uri="{BB962C8B-B14F-4D97-AF65-F5344CB8AC3E}">
        <p14:creationId xmlns:p14="http://schemas.microsoft.com/office/powerpoint/2010/main" val="3321024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a:xfrm>
            <a:off x="1457158" y="1459341"/>
            <a:ext cx="8878102" cy="1195780"/>
          </a:xfrm>
        </p:spPr>
        <p:txBody>
          <a:bodyPr/>
          <a:lstStyle/>
          <a:p>
            <a:r>
              <a:rPr lang="en-GB" dirty="0">
                <a:solidFill>
                  <a:srgbClr val="957AD5"/>
                </a:solidFill>
              </a:rPr>
              <a:t>A liturgy </a:t>
            </a:r>
            <a:r>
              <a:rPr lang="en-GB" dirty="0">
                <a:solidFill>
                  <a:schemeClr val="tx1"/>
                </a:solidFill>
              </a:rPr>
              <a:t>for Nepal</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1457158" y="2169886"/>
            <a:ext cx="5489742" cy="3895367"/>
          </a:xfrm>
        </p:spPr>
        <p:txBody>
          <a:bodyPr/>
          <a:lstStyle/>
          <a:p>
            <a:pPr>
              <a:lnSpc>
                <a:spcPct val="100000"/>
              </a:lnSpc>
              <a:spcAft>
                <a:spcPts val="1200"/>
              </a:spcAft>
            </a:pPr>
            <a:r>
              <a:rPr lang="en-GB" sz="3000" dirty="0"/>
              <a:t>Let us not forget our brothers and sisters who </a:t>
            </a:r>
            <a:br>
              <a:rPr lang="en-GB" sz="3000" dirty="0"/>
            </a:br>
            <a:r>
              <a:rPr lang="en-GB" sz="3000" dirty="0"/>
              <a:t>are persecuted, nor take for granted the freedom we have to practise our faith.</a:t>
            </a:r>
          </a:p>
          <a:p>
            <a:pPr>
              <a:lnSpc>
                <a:spcPct val="100000"/>
              </a:lnSpc>
              <a:spcAft>
                <a:spcPts val="1200"/>
              </a:spcAft>
            </a:pPr>
            <a:r>
              <a:rPr lang="en-GB" sz="3000" dirty="0"/>
              <a:t>Jesus, unite us as one body, as we all follow you. </a:t>
            </a:r>
            <a:r>
              <a:rPr lang="en-GB" sz="3000" b="1" dirty="0"/>
              <a:t>Amen. </a:t>
            </a:r>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a:p>
            <a:pPr>
              <a:lnSpc>
                <a:spcPct val="100000"/>
              </a:lnSpc>
              <a:spcAft>
                <a:spcPts val="1200"/>
              </a:spcAft>
            </a:pPr>
            <a:endParaRPr lang="en-GB" sz="2800" dirty="0"/>
          </a:p>
        </p:txBody>
      </p:sp>
    </p:spTree>
    <p:extLst>
      <p:ext uri="{BB962C8B-B14F-4D97-AF65-F5344CB8AC3E}">
        <p14:creationId xmlns:p14="http://schemas.microsoft.com/office/powerpoint/2010/main" val="2210124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798295"/>
      </p:ext>
    </p:extLst>
  </p:cSld>
  <p:clrMapOvr>
    <a:masterClrMapping/>
  </p:clrMapOvr>
</p:sld>
</file>

<file path=ppt/theme/theme1.xml><?xml version="1.0" encoding="utf-8"?>
<a:theme xmlns:a="http://schemas.openxmlformats.org/drawingml/2006/main" name="Office Theme">
  <a:themeElements>
    <a:clrScheme name="CMS Colours">
      <a:dk1>
        <a:srgbClr val="25293A"/>
      </a:dk1>
      <a:lt1>
        <a:srgbClr val="FFFFFF"/>
      </a:lt1>
      <a:dk2>
        <a:srgbClr val="25293A"/>
      </a:dk2>
      <a:lt2>
        <a:srgbClr val="FEF6F2"/>
      </a:lt2>
      <a:accent1>
        <a:srgbClr val="25293A"/>
      </a:accent1>
      <a:accent2>
        <a:srgbClr val="8AE1DE"/>
      </a:accent2>
      <a:accent3>
        <a:srgbClr val="957AD5"/>
      </a:accent3>
      <a:accent4>
        <a:srgbClr val="FA6057"/>
      </a:accent4>
      <a:accent5>
        <a:srgbClr val="7DCE82"/>
      </a:accent5>
      <a:accent6>
        <a:srgbClr val="636E9B"/>
      </a:accent6>
      <a:hlink>
        <a:srgbClr val="957AD5"/>
      </a:hlink>
      <a:folHlink>
        <a:srgbClr val="8AE1DE"/>
      </a:folHlink>
    </a:clrScheme>
    <a:fontScheme name="CMS Brand fonts">
      <a:majorFont>
        <a:latin typeface="Quatro Slab"/>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MS_New PowerPoint Template_TO DISTRIBUTE" id="{09C70333-0398-43BD-90D8-2FBD2AD1E194}" vid="{061DE618-F806-4484-9EFB-D8E3F2A18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CMS_New-PowerPoint-Template_TO-DISTRIBUTE</Template>
  <TotalTime>260</TotalTime>
  <Words>326</Words>
  <Application>Microsoft Office PowerPoint</Application>
  <PresentationFormat>Widescreen</PresentationFormat>
  <Paragraphs>42</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Quatro Slab SemiBold</vt:lpstr>
      <vt:lpstr>Calibri</vt:lpstr>
      <vt:lpstr>Montserrat</vt:lpstr>
      <vt:lpstr>Quatro Slab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Misson</dc:creator>
  <cp:lastModifiedBy>Dan Misson</cp:lastModifiedBy>
  <cp:revision>17</cp:revision>
  <dcterms:created xsi:type="dcterms:W3CDTF">2024-11-25T14:13:37Z</dcterms:created>
  <dcterms:modified xsi:type="dcterms:W3CDTF">2025-06-13T08:42:02Z</dcterms:modified>
</cp:coreProperties>
</file>